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Economica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E0AB535-5462-4D1E-B2FF-FDC35272368E}">
  <a:tblStyle styleId="{DE0AB535-5462-4D1E-B2FF-FDC35272368E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Economica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Economica-bold.fntdata"/><Relationship Id="rId16" Type="http://schemas.openxmlformats.org/officeDocument/2006/relationships/slide" Target="slides/slide11.xml"/><Relationship Id="rId38" Type="http://schemas.openxmlformats.org/officeDocument/2006/relationships/font" Target="fonts/Economic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Relationship Id="rId4" Type="http://schemas.openxmlformats.org/officeDocument/2006/relationships/image" Target="../media/image0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2662675" y="860100"/>
            <a:ext cx="3821100" cy="3256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000"/>
              <a:t>The Ultimate Survival Guide to Operating Restaurants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Las Vegas Edition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Target Variable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5225"/>
            <a:ext cx="40305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Binary variable ‘is_open’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b="1" lang="en" sz="2000"/>
              <a:t>1</a:t>
            </a:r>
            <a:r>
              <a:rPr lang="en" sz="2000"/>
              <a:t> if the restaurant is operating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b="1" lang="en" sz="2000"/>
              <a:t>0</a:t>
            </a:r>
            <a:r>
              <a:rPr lang="en" sz="2000"/>
              <a:t> if the restaurant is permanently closed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3,849 open, 1,582 closed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900" y="1283025"/>
            <a:ext cx="36195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Features - Numeric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561900" y="1471950"/>
            <a:ext cx="4657500" cy="21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Review counts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Yelp stars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Price range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399" y="463325"/>
            <a:ext cx="2862900" cy="42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- Categorical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45850" y="1147225"/>
            <a:ext cx="33354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Type of Meal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Dessert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Late night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Lunch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Dinner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Breakfast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574" y="1583774"/>
            <a:ext cx="4177149" cy="2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75" y="79912"/>
            <a:ext cx="2926650" cy="48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973500" y="1787150"/>
            <a:ext cx="35451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Sample Page from Yelp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(mobile version)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Features - Categorical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225225"/>
            <a:ext cx="42942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000"/>
              <a:t>Restaurant Attributes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Downtown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Good For Groups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Take Out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Good For Kids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Attire (casual or not)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Reservations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605900" y="794375"/>
            <a:ext cx="42942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Outdoor Seating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Delivery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Alcohol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Has TV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Noise Level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Wifi (no, free or paid)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Ambience (casual or not)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- Categorical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225225"/>
            <a:ext cx="43668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000"/>
              <a:t>Restaurant Categories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Nightlife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Bars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Fast Food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Burgers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Pizza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American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334725" y="763975"/>
            <a:ext cx="43668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Chinese</a:t>
            </a:r>
            <a:r>
              <a:rPr lang="en" sz="2000"/>
              <a:t>	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2000"/>
              <a:t>Mexican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2000"/>
              <a:t>Japanese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2000"/>
              <a:t>Italian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2000"/>
              <a:t>Sandwiches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2000"/>
              <a:t>Seafood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2000"/>
              <a:t>Breakfast &amp; Brunch</a:t>
            </a: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Building Classifiers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Splitted</a:t>
            </a:r>
            <a:r>
              <a:rPr lang="en" sz="2400"/>
              <a:t> scaled data into train and test set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GridSearch cross validated models to tune parameters</a:t>
            </a:r>
          </a:p>
          <a:p>
            <a:pPr indent="-368300" lvl="2" marL="1371600" rtl="0">
              <a:spcBef>
                <a:spcPts val="0"/>
              </a:spcBef>
              <a:buSzPct val="100000"/>
            </a:pPr>
            <a:r>
              <a:rPr b="1" lang="en" sz="2200"/>
              <a:t>Logistic Regression</a:t>
            </a:r>
          </a:p>
          <a:p>
            <a:pPr indent="-368300" lvl="2" marL="1371600" rtl="0">
              <a:spcBef>
                <a:spcPts val="0"/>
              </a:spcBef>
              <a:buSzPct val="100000"/>
            </a:pPr>
            <a:r>
              <a:rPr b="1" lang="en" sz="2200"/>
              <a:t>K Nearest Neighbors</a:t>
            </a:r>
          </a:p>
          <a:p>
            <a:pPr indent="-368300" lvl="2" marL="1371600" rtl="0">
              <a:spcBef>
                <a:spcPts val="0"/>
              </a:spcBef>
              <a:buSzPct val="100000"/>
            </a:pPr>
            <a:r>
              <a:rPr b="1" lang="en" sz="2200"/>
              <a:t>Gaussian and Bernoulli Naive Bayes</a:t>
            </a:r>
          </a:p>
          <a:p>
            <a:pPr indent="-368300" lvl="2" marL="1371600" rtl="0">
              <a:spcBef>
                <a:spcPts val="0"/>
              </a:spcBef>
              <a:buSzPct val="100000"/>
            </a:pPr>
            <a:r>
              <a:rPr b="1" lang="en" sz="2200"/>
              <a:t>Support Vector Machine</a:t>
            </a:r>
          </a:p>
          <a:p>
            <a:pPr indent="-368300" lvl="2" marL="1371600" rtl="0">
              <a:spcBef>
                <a:spcPts val="0"/>
              </a:spcBef>
              <a:buSzPct val="100000"/>
            </a:pPr>
            <a:r>
              <a:rPr b="1" lang="en" sz="2200"/>
              <a:t>Decision Tree and Random Forest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Evaluating</a:t>
            </a:r>
            <a:r>
              <a:rPr lang="en"/>
              <a:t> Classifiers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Compared </a:t>
            </a:r>
            <a:r>
              <a:rPr lang="en" sz="2200"/>
              <a:t>i</a:t>
            </a:r>
            <a:r>
              <a:rPr lang="en" sz="2200"/>
              <a:t>n sample and out of sample performance</a:t>
            </a:r>
          </a:p>
          <a:p>
            <a:pPr indent="-330200" lvl="2" marL="1371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600"/>
              <a:t>Avoid overfitting 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9090"/>
            </a:pPr>
            <a:r>
              <a:rPr lang="en" sz="2200"/>
              <a:t>Compared out of sample a</a:t>
            </a:r>
            <a:r>
              <a:rPr lang="en" sz="2200"/>
              <a:t>ccuracy score of the best model from GridSearch for each algorithm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880325" y="197517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 the winners are...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test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Welcome to Las Vegas!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99" y="1147225"/>
            <a:ext cx="8379000" cy="38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Best Classifiers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23400" y="1703375"/>
            <a:ext cx="8520600" cy="226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9144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Logistic Regression (L1)</a:t>
            </a:r>
          </a:p>
          <a:p>
            <a:pPr indent="-419100" lvl="0" marL="9144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SVM</a:t>
            </a:r>
          </a:p>
          <a:p>
            <a:pPr indent="-419100" lvl="0" marL="9144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KNN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512700" y="1367375"/>
            <a:ext cx="86313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Used </a:t>
            </a:r>
            <a:r>
              <a:rPr b="1" lang="en" sz="2000"/>
              <a:t>Voting Classifier</a:t>
            </a:r>
            <a:r>
              <a:rPr lang="en" sz="2000"/>
              <a:t> to combine these 3 algorithms and smooth out some individual variances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91" name="Shape 191"/>
          <p:cNvGraphicFramePr/>
          <p:nvPr/>
        </p:nvGraphicFramePr>
        <p:xfrm>
          <a:off x="1159250" y="246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{DE0AB535-5462-4D1E-B2FF-FDC35272368E}</a:tableStyleId>
              </a:tblPr>
              <a:tblGrid>
                <a:gridCol w="1973600"/>
                <a:gridCol w="2335450"/>
                <a:gridCol w="2335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Dummy Classifier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Voting Classifier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Accuracy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/>
                        <a:t>61%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/>
                        <a:t>75%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Recall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/>
                        <a:t>74%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/>
                        <a:t>95%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Voting Classifier in Work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266700" rtl="0"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Kabob Palace</a:t>
            </a:r>
          </a:p>
          <a:p>
            <a:pPr indent="-368300" lvl="0" marL="457200" marR="266700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ct val="100000"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Greek/Persian/Iranian, 15 reviews, 2.5 stars</a:t>
            </a:r>
          </a:p>
          <a:p>
            <a:pPr indent="-368300" lvl="0" marL="457200" marR="266700" rtl="0"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ct val="100000"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Predicted </a:t>
            </a: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</a:rPr>
              <a:t>closed</a:t>
            </a:r>
          </a:p>
          <a:p>
            <a:pPr indent="0" lvl="0" marL="266700" marR="266700" rtl="0"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50" y="152400"/>
            <a:ext cx="672724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Voting Classifier in Work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354450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highlight>
                  <a:srgbClr val="FFFFFF"/>
                </a:highlight>
              </a:rPr>
              <a:t>Presto Calzone Bakery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200">
                <a:highlight>
                  <a:srgbClr val="FFFFFF"/>
                </a:highlight>
              </a:rPr>
              <a:t>Dessert, 138 reviews, 4.5 stars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>
                <a:highlight>
                  <a:srgbClr val="FFFFFF"/>
                </a:highlight>
              </a:rPr>
              <a:t>Predicted </a:t>
            </a:r>
            <a:r>
              <a:rPr b="1" lang="en" sz="2200">
                <a:highlight>
                  <a:srgbClr val="FFFFFF"/>
                </a:highlight>
              </a:rPr>
              <a:t>open</a:t>
            </a:r>
          </a:p>
          <a:p>
            <a:pPr indent="0" lvl="0" marL="266700" marR="266700" rtl="0"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899" y="412149"/>
            <a:ext cx="6589400" cy="43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Voting Classifier </a:t>
            </a:r>
            <a:r>
              <a:rPr lang="en"/>
              <a:t>in</a:t>
            </a:r>
            <a:r>
              <a:rPr lang="en"/>
              <a:t> Work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highlight>
                  <a:srgbClr val="FFFFFF"/>
                </a:highlight>
              </a:rPr>
              <a:t>Bailey's Sports Bar &amp; Eatery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200">
                <a:highlight>
                  <a:srgbClr val="FFFFFF"/>
                </a:highlight>
              </a:rPr>
              <a:t>Sports bar, 9 reviews, 3.5 stars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Arial"/>
            </a:pPr>
            <a:r>
              <a:rPr lang="en" sz="2200">
                <a:highlight>
                  <a:srgbClr val="FFFFFF"/>
                </a:highlight>
              </a:rPr>
              <a:t>Predicted </a:t>
            </a:r>
            <a:r>
              <a:rPr b="1" lang="en" sz="2200">
                <a:highlight>
                  <a:srgbClr val="FFFFFF"/>
                </a:highlight>
              </a:rPr>
              <a:t>open</a:t>
            </a:r>
          </a:p>
          <a:p>
            <a:pPr indent="0" lvl="0" marL="266700" marR="266700" rtl="0"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25" y="217949"/>
            <a:ext cx="7385998" cy="44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Implications - Logistic Coefficients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Review counts </a:t>
            </a:r>
            <a:r>
              <a:rPr b="1" lang="en" sz="2200"/>
              <a:t>+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Is downtown  </a:t>
            </a:r>
            <a:r>
              <a:rPr b="1" lang="en" sz="2200"/>
              <a:t>+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Free Wifi </a:t>
            </a:r>
            <a:r>
              <a:rPr b="1" lang="en" sz="2200"/>
              <a:t>+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Take out + and reservation </a:t>
            </a:r>
            <a:r>
              <a:rPr b="1" lang="en" sz="2200"/>
              <a:t>-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Dessert and breakfast </a:t>
            </a:r>
            <a:r>
              <a:rPr b="1" lang="en" sz="2200"/>
              <a:t>+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Ambience casual </a:t>
            </a:r>
            <a:r>
              <a:rPr b="1" lang="en" sz="2200"/>
              <a:t>-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r</a:t>
            </a:r>
            <a:r>
              <a:rPr lang="en" sz="1800"/>
              <a:t>omantic , classy, hipster, etc </a:t>
            </a:r>
            <a:r>
              <a:rPr b="1" lang="en" sz="1800"/>
              <a:t>+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Fast food, </a:t>
            </a:r>
            <a:r>
              <a:rPr lang="en" sz="2200"/>
              <a:t>nightlife</a:t>
            </a:r>
            <a:r>
              <a:rPr lang="en" sz="2200"/>
              <a:t>, pizza, sandwich, mexican </a:t>
            </a:r>
            <a:r>
              <a:rPr b="1" lang="en" sz="2200"/>
              <a:t>+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3360075"/>
            <a:ext cx="8520600" cy="196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2500"/>
              <a:t>“Let’s open a hipster fast food place located in downtown Las Vegas, offers milkshake as dessert and hang a huge sign of “FREE WIFI” by the door!”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787" y="329999"/>
            <a:ext cx="4392425" cy="29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Impact of Yelp Review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72" y="2128998"/>
            <a:ext cx="1726627" cy="17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699" y="1717437"/>
            <a:ext cx="6946298" cy="2367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328600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/>
              <a:t>Interactive </a:t>
            </a:r>
            <a:r>
              <a:rPr lang="en" sz="2500"/>
              <a:t>Visualization</a:t>
            </a:r>
          </a:p>
          <a:p>
            <a:pPr indent="-3873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/>
              <a:t>Other features</a:t>
            </a:r>
          </a:p>
          <a:p>
            <a:pPr indent="-3873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/>
              <a:t>NLP of Yelp Reviews</a:t>
            </a:r>
          </a:p>
          <a:p>
            <a:pPr indent="-3873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/>
              <a:t>Different cities</a:t>
            </a:r>
          </a:p>
          <a:p>
            <a:pPr indent="-38735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/>
              <a:t>Submit to Yelp Challenge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6190"/>
              <a:buFont typeface="Arial"/>
              <a:buNone/>
            </a:pPr>
            <a:r>
              <a:rPr lang="en"/>
              <a:t>Supporting Slides - Logistic Coef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47225"/>
            <a:ext cx="23763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['review_count',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1.6796259633553636,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'stars',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0.016046647841766223,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'RestaurantsPriceRange2S',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-0.0014136174164024096,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'RestaurantsGoodForGroups',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-0.083467014425517086,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'RestaurantsTakeOut',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0.065855273898838426,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'GoodForKids',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-0.038559377744888455,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'RestaurantsAttire',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-0.10130848270734759,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'RestaurantsReservations',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-0.24019537125987675,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'OutdoorSeating',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-0.12651453293793954,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'RestaurantsDelivery',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-0.025117876085646765,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'Alcohol',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2816175" y="1209600"/>
            <a:ext cx="2094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-0.15532795290311166,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'HasTV',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0.029384740555112795,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'is_dt',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0.028278272264585916,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'noise_loud',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0.011457301706683194,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'quiet',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-0.086452768420441709,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'wifi_free',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0.20254911100867978,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'wifi_paid',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0.009279141818524626,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"'dessert': True",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0.15070107352726309,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"'latenight': True",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0.078410448220778264,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"'lunch': True",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0.070398532275563225,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5038950" y="1336150"/>
            <a:ext cx="2094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"'dinner': True",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0.081619680299880065,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"'breakfast': True",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0.12530781487762088,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"'casual': True",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-0.17424131573673546,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'Nightlife',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0.21342636330047504,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'Bars',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0.022050521323724131,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'Fast Food',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0.5544480101861643,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'Burgers',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-0.046353880363286561,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'Pizza',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0.17274839420009444,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'Chinese',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0.065623140621783635,</a:t>
            </a:r>
            <a:b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'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7094925" y="1395725"/>
            <a:ext cx="20946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Mexican',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0.15478972866888965,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'Japanese',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-0.066051049211714508,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'Italian',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-0.092850110952429468,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'Sandwiches',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0.1668041807049824,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'Seafood',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0.05278048044085866,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'Breakfast &amp; Brunch',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0.028901964932381598,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'American',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0.0044602078270046686]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Supporting Slides - Algorithm Comparison</a:t>
            </a:r>
          </a:p>
        </p:txBody>
      </p:sp>
      <p:graphicFrame>
        <p:nvGraphicFramePr>
          <p:cNvPr id="257" name="Shape 257"/>
          <p:cNvGraphicFramePr/>
          <p:nvPr/>
        </p:nvGraphicFramePr>
        <p:xfrm>
          <a:off x="610000" y="212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{DE0AB535-5462-4D1E-B2FF-FDC35272368E}</a:tableStyleId>
              </a:tblPr>
              <a:tblGrid>
                <a:gridCol w="1745300"/>
                <a:gridCol w="682975"/>
                <a:gridCol w="739875"/>
                <a:gridCol w="907900"/>
                <a:gridCol w="866500"/>
                <a:gridCol w="840675"/>
                <a:gridCol w="853550"/>
                <a:gridCol w="750200"/>
                <a:gridCol w="685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Accuracy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LR (L1)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(L2)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KNN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GNB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BNB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SVM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RM</a:t>
                      </a:r>
                    </a:p>
                  </a:txBody>
                  <a:tcPr marT="91425" marB="91425" marR="91425" marL="91425"/>
                </a:tc>
              </a:tr>
              <a:tr h="4985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Best Out of Sample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0.744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0.71</a:t>
                      </a:r>
                    </a:p>
                  </a:txBody>
                  <a:tcPr marT="91425" marB="91425" marR="91425" marL="91425"/>
                </a:tc>
              </a:tr>
              <a:tr h="5604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 Sample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0.747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0.747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Upscale vs Cheap Cheap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425" y="1516775"/>
            <a:ext cx="3913149" cy="29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16775"/>
            <a:ext cx="4585500" cy="29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Does Location Matter?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25" y="1202575"/>
            <a:ext cx="8775900" cy="379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Types of Meal and Cuisine, and More...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75" y="1219875"/>
            <a:ext cx="7962250" cy="38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Collection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10525" y="1539825"/>
            <a:ext cx="3669000" cy="21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Yelp Dataset Challenge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Converted from Json file 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Limited to restaurants in Las Vegas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5,431 data points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74" y="957275"/>
            <a:ext cx="5083648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Engineering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00" y="1388275"/>
            <a:ext cx="3388224" cy="31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575" y="1448400"/>
            <a:ext cx="3388225" cy="30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Engineering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For columns containing lists of lists and dictionaries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created columns for common items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iterated through rows and appended ‘1’ if row contains the item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Replaced missing categorical data with </a:t>
            </a:r>
            <a:r>
              <a:rPr b="1" lang="en" sz="2400"/>
              <a:t>mode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Scaled with </a:t>
            </a:r>
            <a:r>
              <a:rPr b="1" lang="en" sz="2400"/>
              <a:t>Standard Scalar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